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346" r:id="rId9"/>
    <p:sldId id="347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/>
    <p:restoredTop sz="96405"/>
  </p:normalViewPr>
  <p:slideViewPr>
    <p:cSldViewPr snapToGrid="0" snapToObjects="1">
      <p:cViewPr varScale="1">
        <p:scale>
          <a:sx n="144" d="100"/>
          <a:sy n="144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D8492-C5F4-EA4C-98E4-2834B0BAA8E0}" type="datetimeFigureOut">
              <a:rPr lang="fr-FR" smtClean="0"/>
              <a:t>11/02/2025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B1B5-F752-8B40-AD6A-FE128A6C34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553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2/11/25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2/11/25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2/11/25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2/11/25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2/11/25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6BF894-C1EE-E748-AD59-A6D5B3F03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520" y="2228369"/>
            <a:ext cx="10566400" cy="1855951"/>
          </a:xfrm>
        </p:spPr>
        <p:txBody>
          <a:bodyPr/>
          <a:lstStyle/>
          <a:p>
            <a:r>
              <a:rPr lang="fr-FR" dirty="0"/>
              <a:t>Assemblée Générale ordiNAIRE </a:t>
            </a:r>
            <a:br>
              <a:rPr lang="fr-FR" dirty="0"/>
            </a:br>
            <a:r>
              <a:rPr lang="fr-FR" dirty="0"/>
              <a:t>DU 14 FEVRIER 2025</a:t>
            </a: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F4CB3E4C-229D-C846-93D6-C114DA3A02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594805"/>
              </p:ext>
            </p:extLst>
          </p:nvPr>
        </p:nvGraphicFramePr>
        <p:xfrm>
          <a:off x="5652452" y="621818"/>
          <a:ext cx="9956817" cy="97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3" imgW="5969000" imgH="660400" progId="Word.Document.12">
                  <p:embed/>
                </p:oleObj>
              </mc:Choice>
              <mc:Fallback>
                <p:oleObj name="Document" r:id="rId3" imgW="5969000" imgH="66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2452" y="621818"/>
                        <a:ext cx="9956817" cy="977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91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1BD34-0B38-384F-9FC3-388FFFCD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088" y="131629"/>
            <a:ext cx="9536512" cy="877774"/>
          </a:xfrm>
        </p:spPr>
        <p:txBody>
          <a:bodyPr/>
          <a:lstStyle/>
          <a:p>
            <a:r>
              <a:rPr lang="fr-FR" b="1" dirty="0"/>
              <a:t>PERSPECTIVES POUR L’ANNée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8BCEE9-48A7-6B42-84F1-1BE780D9E7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18946"/>
            <a:ext cx="10363826" cy="3934361"/>
          </a:xfrm>
        </p:spPr>
        <p:txBody>
          <a:bodyPr>
            <a:noAutofit/>
          </a:bodyPr>
          <a:lstStyle/>
          <a:p>
            <a:r>
              <a:rPr lang="fr-FR" sz="2800" dirty="0"/>
              <a:t>CANDIDATURES POUR LA PARTICIPATION AU CONSEIL d’ADMINISTRATION</a:t>
            </a:r>
          </a:p>
          <a:p>
            <a:endParaRPr lang="fr-FR" sz="2800" dirty="0"/>
          </a:p>
          <a:p>
            <a:r>
              <a:rPr lang="fr-FR" sz="2800" dirty="0"/>
              <a:t>QUESTIONS DIVERSES</a:t>
            </a:r>
          </a:p>
          <a:p>
            <a:endParaRPr lang="fr-FR" sz="2800" dirty="0"/>
          </a:p>
          <a:p>
            <a:r>
              <a:rPr lang="fr-FR" sz="2800" dirty="0"/>
              <a:t>Présentation FONDATION ARTELIA</a:t>
            </a:r>
          </a:p>
        </p:txBody>
      </p:sp>
    </p:spTree>
    <p:extLst>
      <p:ext uri="{BB962C8B-B14F-4D97-AF65-F5344CB8AC3E}">
        <p14:creationId xmlns:p14="http://schemas.microsoft.com/office/powerpoint/2010/main" val="406994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1BD34-0B38-384F-9FC3-388FFFCD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523" y="462875"/>
            <a:ext cx="9650463" cy="889270"/>
          </a:xfrm>
        </p:spPr>
        <p:txBody>
          <a:bodyPr/>
          <a:lstStyle/>
          <a:p>
            <a:r>
              <a:rPr lang="fr-FR" b="1" dirty="0"/>
              <a:t>DéroulEMENT DE l’ASSEMBLée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8BCEE9-48A7-6B42-84F1-1BE780D9E7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939" y="1352145"/>
            <a:ext cx="10759418" cy="5184842"/>
          </a:xfrm>
        </p:spPr>
        <p:txBody>
          <a:bodyPr>
            <a:noAutofit/>
          </a:bodyPr>
          <a:lstStyle/>
          <a:p>
            <a:r>
              <a:rPr lang="fr-FR" sz="2400" b="1" dirty="0"/>
              <a:t>INTRODUCTION et Présentation de l’AG DE 2025</a:t>
            </a:r>
          </a:p>
          <a:p>
            <a:pPr marL="0" indent="0">
              <a:buNone/>
            </a:pPr>
            <a:r>
              <a:rPr lang="fr-FR" sz="2400" b="1" dirty="0"/>
              <a:t>	</a:t>
            </a:r>
            <a:r>
              <a:rPr lang="fr-FR" sz="2400" b="1" i="1" dirty="0"/>
              <a:t>in memoriam et accueil des nouveaux adhérents</a:t>
            </a:r>
          </a:p>
          <a:p>
            <a:r>
              <a:rPr lang="fr-FR" sz="2400" b="1" dirty="0"/>
              <a:t>Rapport d’ACTIVITéS EN 2024 (et vote)</a:t>
            </a:r>
          </a:p>
          <a:p>
            <a:r>
              <a:rPr lang="fr-FR" sz="2400" b="1" dirty="0"/>
              <a:t>RAPPORT FINANCIER DE l’année 2024 et Prévisionnel pour 2025 (et Vote)</a:t>
            </a:r>
          </a:p>
          <a:p>
            <a:r>
              <a:rPr lang="fr-FR" sz="2400" b="1" dirty="0"/>
              <a:t>PERSPECTIVES pour cette année 2025 </a:t>
            </a:r>
          </a:p>
          <a:p>
            <a:r>
              <a:rPr lang="fr-FR" sz="2400" b="1" dirty="0"/>
              <a:t>CANDIDATURES - PARTICIPATION AU CONSEIL d’ADMINISTRATION</a:t>
            </a:r>
          </a:p>
          <a:p>
            <a:r>
              <a:rPr lang="fr-FR" sz="2400" b="1" dirty="0"/>
              <a:t>QUESTIONS de l’Assemblée</a:t>
            </a:r>
          </a:p>
          <a:p>
            <a:r>
              <a:rPr lang="fr-FR" sz="2400" b="1" dirty="0"/>
              <a:t>Présentation par marion deballon de la fondation ARTelia</a:t>
            </a:r>
          </a:p>
          <a:p>
            <a:pPr marL="0" indent="0">
              <a:buNone/>
            </a:pPr>
            <a:r>
              <a:rPr lang="fr-F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937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1BD34-0B38-384F-9FC3-388FFFCD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073" y="328586"/>
            <a:ext cx="8230226" cy="719630"/>
          </a:xfrm>
        </p:spPr>
        <p:txBody>
          <a:bodyPr/>
          <a:lstStyle/>
          <a:p>
            <a:r>
              <a:rPr lang="fr-FR" b="1" dirty="0"/>
              <a:t>RAPPORT d’activités de l’année 2024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017FC88-8545-A04C-948D-49F7D5AC60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61471" y="1723566"/>
            <a:ext cx="5600773" cy="4200580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52BB2B1-CB62-B941-89F3-60987B7A1F8E}"/>
              </a:ext>
            </a:extLst>
          </p:cNvPr>
          <p:cNvSpPr txBox="1"/>
          <p:nvPr/>
        </p:nvSpPr>
        <p:spPr>
          <a:xfrm>
            <a:off x="175819" y="1131946"/>
            <a:ext cx="616661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Enregistrements des nouveaux statuts de l’ARSA (avril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Déménagement de l’ARSA (6/05/24)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Accueil au laboratoire d’hydraulique (salles de réunion Vortex ou Mascaret, stockage de nos dossiers)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Inauguration du bâtiment horizon (24/09/24)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Sauvegarde des films et vidéos de Neyrpic-Sogreah-Artelia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Mise en valeur du film de Vinça à l’occasion de la journée du CFBR et participation d’Henri Ferrier à cette journée (12/10/2024)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70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1BD34-0B38-384F-9FC3-388FFFCD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49" y="409268"/>
            <a:ext cx="8763515" cy="379626"/>
          </a:xfrm>
        </p:spPr>
        <p:txBody>
          <a:bodyPr>
            <a:normAutofit fontScale="90000"/>
          </a:bodyPr>
          <a:lstStyle/>
          <a:p>
            <a:r>
              <a:rPr lang="fr-FR" b="1" i="1" dirty="0"/>
              <a:t>Et EN 2024, L’HORIZON Chasse le passé…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675CC2-E0AD-514A-80BE-65FD72329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61" y="2070192"/>
            <a:ext cx="6405324" cy="37030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D2038BC-0E9C-C540-B09E-28286B8DC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025" y="925977"/>
            <a:ext cx="4109198" cy="582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2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2DE8B9E-F734-1E4D-B41E-AD73E8052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96" y="0"/>
            <a:ext cx="9697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6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111CFC-D2D5-A340-BB81-77135209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603" y="0"/>
            <a:ext cx="9721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8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1BD34-0B38-384F-9FC3-388FFFCD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088" y="131629"/>
            <a:ext cx="9536512" cy="877774"/>
          </a:xfrm>
        </p:spPr>
        <p:txBody>
          <a:bodyPr/>
          <a:lstStyle/>
          <a:p>
            <a:r>
              <a:rPr lang="fr-FR" b="1" dirty="0"/>
              <a:t>PERSPECTIVES POUR L’ANNée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8BCEE9-48A7-6B42-84F1-1BE780D9E7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6075" y="1184048"/>
            <a:ext cx="10685559" cy="4307721"/>
          </a:xfrm>
        </p:spPr>
        <p:txBody>
          <a:bodyPr>
            <a:normAutofit/>
          </a:bodyPr>
          <a:lstStyle/>
          <a:p>
            <a:r>
              <a:rPr lang="fr-FR" sz="2800" dirty="0"/>
              <a:t>CONTACTS AVEC LE CSE D’ARTELIA ECHIROLLES</a:t>
            </a:r>
          </a:p>
          <a:p>
            <a:r>
              <a:rPr lang="fr-FR" sz="2800" dirty="0"/>
              <a:t>REPRISE DU BLOG DE l’ARSA ET DES DEUX SITES de E-MONSITE</a:t>
            </a:r>
          </a:p>
          <a:p>
            <a:r>
              <a:rPr lang="fr-FR" sz="2800" dirty="0"/>
              <a:t>CONTACTS AVEC l’APHID</a:t>
            </a:r>
          </a:p>
          <a:p>
            <a:r>
              <a:rPr lang="fr-FR" sz="2800" dirty="0"/>
              <a:t>PARTICIPATION POSSIBLE AUX ACTIVITés d’INFORMATION (AFTERWORKS) d’ARTELIA</a:t>
            </a:r>
          </a:p>
          <a:p>
            <a:r>
              <a:rPr lang="fr-FR" sz="2800" dirty="0"/>
              <a:t>MEMBRES D’HONNEUR de l’ARSA et SOUTIEN à nos anciens collègues </a:t>
            </a:r>
          </a:p>
        </p:txBody>
      </p:sp>
    </p:spTree>
    <p:extLst>
      <p:ext uri="{BB962C8B-B14F-4D97-AF65-F5344CB8AC3E}">
        <p14:creationId xmlns:p14="http://schemas.microsoft.com/office/powerpoint/2010/main" val="246623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1128" y="-8437"/>
            <a:ext cx="8947389" cy="1296144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3200" dirty="0">
                <a:solidFill>
                  <a:srgbClr val="003399"/>
                </a:solidFill>
                <a:latin typeface="FuturaA Bk BT" pitchFamily="34" charset="0"/>
              </a:rPr>
              <a:t>APHID</a:t>
            </a:r>
            <a:br>
              <a:rPr lang="fr-FR" sz="3200" dirty="0">
                <a:solidFill>
                  <a:srgbClr val="003399"/>
                </a:solidFill>
                <a:latin typeface="FuturaA Bk BT" pitchFamily="34" charset="0"/>
              </a:rPr>
            </a:br>
            <a:r>
              <a:rPr lang="fr-FR" sz="3200" dirty="0">
                <a:solidFill>
                  <a:srgbClr val="003399"/>
                </a:solidFill>
                <a:latin typeface="FuturaA Bk BT" pitchFamily="34" charset="0"/>
              </a:rPr>
              <a:t> </a:t>
            </a:r>
            <a:r>
              <a:rPr lang="fr-FR" sz="3200" b="1" dirty="0">
                <a:solidFill>
                  <a:srgbClr val="003399"/>
                </a:solidFill>
                <a:latin typeface="FuturaA Bk BT" pitchFamily="34" charset="0"/>
              </a:rPr>
              <a:t>A</a:t>
            </a:r>
            <a:r>
              <a:rPr lang="fr-FR" sz="3200" dirty="0">
                <a:solidFill>
                  <a:srgbClr val="003399"/>
                </a:solidFill>
                <a:latin typeface="FuturaA Bk BT" pitchFamily="34" charset="0"/>
              </a:rPr>
              <a:t>ssociation pour le </a:t>
            </a:r>
            <a:r>
              <a:rPr lang="fr-FR" sz="3200" b="1" dirty="0">
                <a:solidFill>
                  <a:srgbClr val="003399"/>
                </a:solidFill>
                <a:latin typeface="FuturaA Bk BT" pitchFamily="34" charset="0"/>
              </a:rPr>
              <a:t>P</a:t>
            </a:r>
            <a:r>
              <a:rPr lang="fr-FR" sz="3200" dirty="0">
                <a:solidFill>
                  <a:srgbClr val="003399"/>
                </a:solidFill>
                <a:latin typeface="FuturaA Bk BT" pitchFamily="34" charset="0"/>
              </a:rPr>
              <a:t>atrimoine et l’</a:t>
            </a:r>
            <a:r>
              <a:rPr lang="fr-FR" sz="3200" b="1" dirty="0">
                <a:solidFill>
                  <a:srgbClr val="003399"/>
                </a:solidFill>
                <a:latin typeface="FuturaA Bk BT" pitchFamily="34" charset="0"/>
              </a:rPr>
              <a:t>H</a:t>
            </a:r>
            <a:r>
              <a:rPr lang="fr-FR" sz="3200" dirty="0">
                <a:solidFill>
                  <a:srgbClr val="003399"/>
                </a:solidFill>
                <a:latin typeface="FuturaA Bk BT" pitchFamily="34" charset="0"/>
              </a:rPr>
              <a:t>istoire de l’</a:t>
            </a:r>
            <a:r>
              <a:rPr lang="fr-FR" sz="3200" b="1" dirty="0">
                <a:solidFill>
                  <a:srgbClr val="003399"/>
                </a:solidFill>
                <a:latin typeface="FuturaA Bk BT" pitchFamily="34" charset="0"/>
              </a:rPr>
              <a:t>I</a:t>
            </a:r>
            <a:r>
              <a:rPr lang="fr-FR" sz="3200" dirty="0">
                <a:solidFill>
                  <a:srgbClr val="003399"/>
                </a:solidFill>
                <a:latin typeface="FuturaA Bk BT" pitchFamily="34" charset="0"/>
              </a:rPr>
              <a:t>ndustrie en </a:t>
            </a:r>
            <a:r>
              <a:rPr lang="fr-FR" sz="3200" b="1" dirty="0">
                <a:solidFill>
                  <a:srgbClr val="003399"/>
                </a:solidFill>
                <a:latin typeface="FuturaA Bk BT" pitchFamily="34" charset="0"/>
              </a:rPr>
              <a:t>D</a:t>
            </a:r>
            <a:r>
              <a:rPr lang="fr-FR" sz="3200" dirty="0">
                <a:solidFill>
                  <a:srgbClr val="003399"/>
                </a:solidFill>
                <a:latin typeface="FuturaA Bk BT" pitchFamily="34" charset="0"/>
              </a:rPr>
              <a:t>auphiné</a:t>
            </a:r>
            <a:endParaRPr lang="fr-FR" sz="3200" dirty="0">
              <a:latin typeface="FuturaA Bk BT" pitchFamily="34" charset="0"/>
            </a:endParaRP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1631128" y="1339579"/>
            <a:ext cx="8947389" cy="83099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003399"/>
                </a:solidFill>
                <a:latin typeface="FuturaA Bk BT" pitchFamily="34" charset="0"/>
              </a:rPr>
              <a:t>OBJET : Connaitre et faire connaitre l’histoire industrielle du Dauphiné : </a:t>
            </a:r>
            <a:r>
              <a:rPr lang="fr-FR" sz="2800" b="1" dirty="0">
                <a:solidFill>
                  <a:srgbClr val="003399"/>
                </a:solidFill>
                <a:latin typeface="FuturaA Bk BT" pitchFamily="34" charset="0"/>
              </a:rPr>
              <a:t>revues, conférences débats, visites guidées, ...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631128" y="2219231"/>
            <a:ext cx="8947389" cy="138499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dirty="0">
                <a:solidFill>
                  <a:srgbClr val="003399"/>
                </a:solidFill>
                <a:latin typeface="FuturaA Bk BT" pitchFamily="34" charset="0"/>
              </a:rPr>
              <a:t>2025 = centième anniversaire (1925) de </a:t>
            </a:r>
            <a:r>
              <a:rPr lang="fr-FR" sz="2000" b="1" dirty="0">
                <a:solidFill>
                  <a:srgbClr val="003399"/>
                </a:solidFill>
                <a:highlight>
                  <a:srgbClr val="FFFF00"/>
                </a:highlight>
                <a:latin typeface="FuturaA Bk BT" pitchFamily="34" charset="0"/>
              </a:rPr>
              <a:t>L’EXPOSITION INTERNATIONALE DE LA </a:t>
            </a:r>
            <a:r>
              <a:rPr lang="fr-FR" sz="2800" b="1" dirty="0">
                <a:solidFill>
                  <a:srgbClr val="003399"/>
                </a:solidFill>
                <a:highlight>
                  <a:srgbClr val="FFFF00"/>
                </a:highlight>
                <a:latin typeface="FuturaA Bk BT" pitchFamily="34" charset="0"/>
              </a:rPr>
              <a:t>HOUILLE BLANCHE </a:t>
            </a:r>
            <a:r>
              <a:rPr lang="fr-FR" sz="2000" b="1" dirty="0">
                <a:solidFill>
                  <a:srgbClr val="003399"/>
                </a:solidFill>
                <a:highlight>
                  <a:srgbClr val="FFFF00"/>
                </a:highlight>
                <a:latin typeface="FuturaA Bk BT" pitchFamily="34" charset="0"/>
              </a:rPr>
              <a:t>et DU </a:t>
            </a:r>
            <a:r>
              <a:rPr lang="fr-FR" sz="2400" b="1" dirty="0">
                <a:solidFill>
                  <a:srgbClr val="003399"/>
                </a:solidFill>
                <a:highlight>
                  <a:srgbClr val="FFFF00"/>
                </a:highlight>
                <a:latin typeface="FuturaA Bk BT" pitchFamily="34" charset="0"/>
              </a:rPr>
              <a:t>TOURISME</a:t>
            </a:r>
            <a:r>
              <a:rPr lang="fr-FR" sz="2000" b="1" dirty="0">
                <a:solidFill>
                  <a:srgbClr val="003399"/>
                </a:solidFill>
                <a:highlight>
                  <a:srgbClr val="FFFF00"/>
                </a:highlight>
                <a:latin typeface="FuturaA Bk BT" pitchFamily="34" charset="0"/>
              </a:rPr>
              <a:t> (Rôle de la région pour la Houille Blanche et le tourisme) </a:t>
            </a:r>
            <a:endParaRPr lang="fr-FR" sz="2000" b="1" dirty="0">
              <a:highlight>
                <a:srgbClr val="FFFF00"/>
              </a:highlight>
              <a:latin typeface="FuturaA Bk BT" pitchFamily="34" charset="0"/>
            </a:endParaRP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628507" y="4629941"/>
            <a:ext cx="8947389" cy="92333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3399"/>
                </a:solidFill>
                <a:latin typeface="FuturaA Bk BT" pitchFamily="34" charset="0"/>
              </a:rPr>
              <a:t>Organisée</a:t>
            </a:r>
            <a:r>
              <a:rPr lang="fr-FR" dirty="0">
                <a:solidFill>
                  <a:srgbClr val="003399"/>
                </a:solidFill>
                <a:latin typeface="FuturaA Bk BT" pitchFamily="34" charset="0"/>
              </a:rPr>
              <a:t> par le Maire </a:t>
            </a:r>
            <a:r>
              <a:rPr lang="fr-FR" b="1" dirty="0">
                <a:solidFill>
                  <a:srgbClr val="003399"/>
                </a:solidFill>
                <a:latin typeface="FuturaA Bk BT" pitchFamily="34" charset="0"/>
              </a:rPr>
              <a:t>Paul MISTRAL</a:t>
            </a:r>
            <a:r>
              <a:rPr lang="fr-FR" dirty="0">
                <a:solidFill>
                  <a:srgbClr val="003399"/>
                </a:solidFill>
                <a:latin typeface="FuturaA Bk BT" pitchFamily="34" charset="0"/>
              </a:rPr>
              <a:t>, aidé par le président du Conseil Général </a:t>
            </a:r>
            <a:r>
              <a:rPr lang="fr-FR" b="1" dirty="0">
                <a:solidFill>
                  <a:srgbClr val="003399"/>
                </a:solidFill>
                <a:latin typeface="FuturaA Bk BT" pitchFamily="34" charset="0"/>
              </a:rPr>
              <a:t>Léon PERRIER </a:t>
            </a:r>
            <a:r>
              <a:rPr lang="fr-FR" dirty="0">
                <a:solidFill>
                  <a:srgbClr val="003399"/>
                </a:solidFill>
                <a:latin typeface="FuturaA Bk BT" pitchFamily="34" charset="0"/>
              </a:rPr>
              <a:t>et le président de la chambre de commerce </a:t>
            </a:r>
            <a:r>
              <a:rPr lang="fr-FR" b="1" dirty="0">
                <a:solidFill>
                  <a:srgbClr val="003399"/>
                </a:solidFill>
                <a:latin typeface="FuturaA Bk BT" pitchFamily="34" charset="0"/>
              </a:rPr>
              <a:t>Charles LÉPINE. INSTALLATION SUR 20 ha, construction en 1 an en béton armé (tour Perret)</a:t>
            </a:r>
            <a:endParaRPr lang="fr-FR" b="1" dirty="0">
              <a:latin typeface="FuturaA Bk BT" pitchFamily="34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240A8CA9-4D57-16AD-DBA1-187FCCE50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506" y="6454219"/>
            <a:ext cx="8947389" cy="338554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>
                <a:solidFill>
                  <a:srgbClr val="003399"/>
                </a:solidFill>
                <a:latin typeface="FuturaA Bk BT" pitchFamily="34" charset="0"/>
              </a:rPr>
              <a:t>ECLAIRAGE </a:t>
            </a:r>
            <a:r>
              <a:rPr lang="fr-FR" sz="1600" b="1" dirty="0">
                <a:solidFill>
                  <a:srgbClr val="003399"/>
                </a:solidFill>
                <a:latin typeface="FuturaA Bk BT" pitchFamily="34" charset="0"/>
              </a:rPr>
              <a:t>40 000 ampoules</a:t>
            </a:r>
            <a:r>
              <a:rPr lang="fr-FR" sz="1600" dirty="0">
                <a:solidFill>
                  <a:srgbClr val="003399"/>
                </a:solidFill>
                <a:latin typeface="FuturaA Bk BT" pitchFamily="34" charset="0"/>
              </a:rPr>
              <a:t>, 40 km de câble, </a:t>
            </a:r>
            <a:r>
              <a:rPr lang="fr-FR" sz="1600" b="1" dirty="0">
                <a:solidFill>
                  <a:srgbClr val="003399"/>
                </a:solidFill>
                <a:latin typeface="FuturaA Bk BT" pitchFamily="34" charset="0"/>
              </a:rPr>
              <a:t>20 pays, plus d’un million de visiteurs</a:t>
            </a:r>
            <a:endParaRPr lang="fr-FR" sz="1600" b="1" dirty="0">
              <a:latin typeface="FuturaA Bk BT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741C9A3-434A-D892-9D70-880C5520E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128" y="3651083"/>
            <a:ext cx="8947389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solidFill>
                  <a:srgbClr val="003399"/>
                </a:solidFill>
                <a:highlight>
                  <a:srgbClr val="FFFF00"/>
                </a:highlight>
                <a:latin typeface="FuturaA Bk BT" pitchFamily="34" charset="0"/>
              </a:rPr>
              <a:t>L’APHID recherche ce que sont devenus les exposants </a:t>
            </a:r>
            <a:endParaRPr lang="fr-FR" sz="2400" dirty="0">
              <a:highlight>
                <a:srgbClr val="FFFF00"/>
              </a:highlight>
              <a:latin typeface="FuturaA Bk BT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74107E1-554A-2D27-A480-4636AC846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507" y="5657013"/>
            <a:ext cx="8947389" cy="707886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003399"/>
                </a:solidFill>
                <a:latin typeface="FuturaA Bk BT" pitchFamily="34" charset="0"/>
              </a:rPr>
              <a:t>URBANISTE LEON JOUSSELY </a:t>
            </a:r>
            <a:r>
              <a:rPr lang="fr-FR" sz="2000" dirty="0">
                <a:solidFill>
                  <a:srgbClr val="003399"/>
                </a:solidFill>
                <a:latin typeface="FuturaA Bk BT" pitchFamily="34" charset="0"/>
              </a:rPr>
              <a:t>(+ projet  d’urbanisation du sud de Grenoble + premier captage des sources de ROCHEFORT)</a:t>
            </a:r>
            <a:endParaRPr lang="fr-FR" sz="2000" dirty="0">
              <a:latin typeface="FuturaA Bk BT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DD7625B-65A9-20B4-4704-35E496FEF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127" y="4202067"/>
            <a:ext cx="8944768" cy="338554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>
                <a:solidFill>
                  <a:srgbClr val="003399"/>
                </a:solidFill>
                <a:latin typeface="FuturaA Bk BT" pitchFamily="34" charset="0"/>
              </a:rPr>
              <a:t>RAPPEL SOMMAIRE, quelques données sur l’exposition  du 21 mai au 25 octobre 1925: </a:t>
            </a:r>
            <a:endParaRPr lang="fr-FR" sz="1600" b="1" dirty="0">
              <a:latin typeface="Futura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nimBg="1"/>
      <p:bldP spid="153603" grpId="0" animBg="1"/>
      <p:bldP spid="153604" grpId="0" animBg="1"/>
      <p:bldP spid="153605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B09D4-2C63-98A7-9AB3-F8171351B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D01D44A3-2F99-F634-8222-A2E5CD1A9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94" y="145398"/>
            <a:ext cx="7546812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solidFill>
                  <a:srgbClr val="003399"/>
                </a:solidFill>
                <a:highlight>
                  <a:srgbClr val="FFFF00"/>
                </a:highlight>
                <a:latin typeface="FuturaA Bk BT" pitchFamily="34" charset="0"/>
              </a:rPr>
              <a:t>L’APHID a plusieurs fois fait référence à SOGREAH</a:t>
            </a:r>
            <a:endParaRPr lang="fr-FR" sz="2400" dirty="0">
              <a:highlight>
                <a:srgbClr val="FFFF00"/>
              </a:highlight>
              <a:latin typeface="FuturaA Bk BT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1067599-082D-984F-F7EC-8FFFC0EA7C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47" y="675293"/>
            <a:ext cx="3923347" cy="5197206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38D4077-B0ED-07CD-FD7C-71C78FC85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59" y="2715910"/>
            <a:ext cx="4435506" cy="1200329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3399"/>
                </a:solidFill>
                <a:latin typeface="FuturaA Bk BT" pitchFamily="34" charset="0"/>
              </a:rPr>
              <a:t>thèse</a:t>
            </a:r>
            <a:r>
              <a:rPr lang="fr-FR" dirty="0">
                <a:solidFill>
                  <a:srgbClr val="003399"/>
                </a:solidFill>
                <a:latin typeface="FuturaA Bk BT" pitchFamily="34" charset="0"/>
              </a:rPr>
              <a:t> </a:t>
            </a:r>
            <a:r>
              <a:rPr lang="fr-FR" b="1" dirty="0">
                <a:solidFill>
                  <a:srgbClr val="003399"/>
                </a:solidFill>
                <a:latin typeface="FuturaA Bk BT" pitchFamily="34" charset="0"/>
              </a:rPr>
              <a:t>2</a:t>
            </a:r>
            <a:r>
              <a:rPr lang="fr-FR" dirty="0">
                <a:solidFill>
                  <a:srgbClr val="003399"/>
                </a:solidFill>
                <a:latin typeface="FuturaA Bk BT" pitchFamily="34" charset="0"/>
              </a:rPr>
              <a:t> en médecine (</a:t>
            </a:r>
            <a:r>
              <a:rPr lang="fr-FR" dirty="0">
                <a:solidFill>
                  <a:srgbClr val="003399"/>
                </a:solidFill>
                <a:highlight>
                  <a:srgbClr val="FFFF00"/>
                </a:highlight>
                <a:latin typeface="FuturaA Bk BT" pitchFamily="34" charset="0"/>
              </a:rPr>
              <a:t>biologie humaine</a:t>
            </a:r>
            <a:r>
              <a:rPr lang="fr-FR" dirty="0">
                <a:solidFill>
                  <a:srgbClr val="003399"/>
                </a:solidFill>
                <a:latin typeface="FuturaA Bk BT" pitchFamily="34" charset="0"/>
              </a:rPr>
              <a:t>) et </a:t>
            </a:r>
            <a:r>
              <a:rPr lang="fr-FR" b="1" dirty="0">
                <a:solidFill>
                  <a:srgbClr val="003399"/>
                </a:solidFill>
                <a:latin typeface="FuturaA Bk BT" pitchFamily="34" charset="0"/>
              </a:rPr>
              <a:t>prof à la fac de médecine</a:t>
            </a:r>
            <a:r>
              <a:rPr lang="fr-FR" dirty="0">
                <a:solidFill>
                  <a:srgbClr val="003399"/>
                </a:solidFill>
                <a:latin typeface="FuturaA Bk BT" pitchFamily="34" charset="0"/>
              </a:rPr>
              <a:t> (hydrologie : liquides dans le corps humain).</a:t>
            </a:r>
            <a:endParaRPr lang="fr-FR" dirty="0">
              <a:latin typeface="FuturaA Bk BT" pitchFamily="34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67C3566-59C6-DE91-89E9-04FFFBD68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59" y="4090092"/>
            <a:ext cx="4435506" cy="2185214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>
                <a:solidFill>
                  <a:srgbClr val="003399"/>
                </a:solidFill>
                <a:latin typeface="FuturaA Bk BT" pitchFamily="34" charset="0"/>
              </a:rPr>
              <a:t>SES ACTIVITÉS MULTIPLES A SOGREAH : </a:t>
            </a:r>
          </a:p>
          <a:p>
            <a:pPr>
              <a:spcBef>
                <a:spcPct val="50000"/>
              </a:spcBef>
            </a:pPr>
            <a:r>
              <a:rPr lang="fr-FR" sz="1600" b="1" dirty="0">
                <a:solidFill>
                  <a:srgbClr val="003399"/>
                </a:solidFill>
                <a:latin typeface="FuturaA Bk BT" pitchFamily="34" charset="0"/>
              </a:rPr>
              <a:t> -    turbines,</a:t>
            </a:r>
          </a:p>
          <a:p>
            <a:pPr>
              <a:spcBef>
                <a:spcPct val="50000"/>
              </a:spcBef>
            </a:pPr>
            <a:r>
              <a:rPr lang="fr-FR" sz="1600" b="1" dirty="0">
                <a:solidFill>
                  <a:srgbClr val="003399"/>
                </a:solidFill>
                <a:latin typeface="FuturaA Bk BT" pitchFamily="34" charset="0"/>
              </a:rPr>
              <a:t>-     Pollution atmosphérique,</a:t>
            </a:r>
          </a:p>
          <a:p>
            <a:pPr>
              <a:spcBef>
                <a:spcPct val="50000"/>
              </a:spcBef>
            </a:pPr>
            <a:r>
              <a:rPr lang="fr-FR" sz="1600" b="1" dirty="0">
                <a:solidFill>
                  <a:srgbClr val="003399"/>
                </a:solidFill>
                <a:latin typeface="FuturaA Bk BT" pitchFamily="34" charset="0"/>
              </a:rPr>
              <a:t>-     éolienne,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fr-FR" sz="1600" b="1" dirty="0">
                <a:solidFill>
                  <a:srgbClr val="003399"/>
                </a:solidFill>
                <a:latin typeface="FuturaA Bk BT" pitchFamily="34" charset="0"/>
              </a:rPr>
              <a:t>Pluie artificielle,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fr-FR" sz="1600" b="1" dirty="0">
                <a:solidFill>
                  <a:srgbClr val="003399"/>
                </a:solidFill>
                <a:latin typeface="FuturaA Bk BT" pitchFamily="34" charset="0"/>
              </a:rPr>
              <a:t>cœur et poumon artificiel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2D281C83-2033-1EA6-623A-D666AEB91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538" y="6381248"/>
            <a:ext cx="8496944" cy="40011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003399"/>
                </a:solidFill>
                <a:highlight>
                  <a:srgbClr val="FFFF00"/>
                </a:highlight>
                <a:latin typeface="FuturaA Bk BT" pitchFamily="34" charset="0"/>
              </a:rPr>
              <a:t>PERSPECTIVE</a:t>
            </a:r>
            <a:r>
              <a:rPr lang="fr-FR" sz="2000" dirty="0">
                <a:solidFill>
                  <a:srgbClr val="003399"/>
                </a:solidFill>
                <a:highlight>
                  <a:srgbClr val="FFFF00"/>
                </a:highlight>
                <a:latin typeface="FuturaA Bk BT" pitchFamily="34" charset="0"/>
              </a:rPr>
              <a:t> : transfert à l’APHID d’anciens films de SOGREAH</a:t>
            </a:r>
            <a:endParaRPr lang="fr-FR" sz="2000" dirty="0">
              <a:highlight>
                <a:srgbClr val="FFFF00"/>
              </a:highlight>
              <a:latin typeface="FuturaA Bk BT" pitchFamily="34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B6D9FAB-45CA-9B08-41A3-4C9466D60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976" y="671360"/>
            <a:ext cx="4435506" cy="861774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003399"/>
                </a:solidFill>
                <a:latin typeface="FuturaA Bk BT" pitchFamily="34" charset="0"/>
              </a:rPr>
              <a:t>Exemple</a:t>
            </a:r>
            <a:r>
              <a:rPr lang="fr-FR" sz="2000" dirty="0">
                <a:solidFill>
                  <a:srgbClr val="003399"/>
                </a:solidFill>
                <a:latin typeface="FuturaA Bk BT" pitchFamily="34" charset="0"/>
              </a:rPr>
              <a:t> DESSIN de </a:t>
            </a:r>
            <a:r>
              <a:rPr lang="fr-FR" sz="2000" b="1" dirty="0">
                <a:solidFill>
                  <a:srgbClr val="003399"/>
                </a:solidFill>
                <a:latin typeface="FuturaA Bk BT" pitchFamily="34" charset="0"/>
              </a:rPr>
              <a:t>Léon VADOT </a:t>
            </a:r>
            <a:r>
              <a:rPr lang="fr-FR" sz="1600" dirty="0">
                <a:solidFill>
                  <a:srgbClr val="003399"/>
                </a:solidFill>
                <a:latin typeface="FuturaA Bk BT" pitchFamily="34" charset="0"/>
              </a:rPr>
              <a:t>dans un livre de l’APHID </a:t>
            </a:r>
            <a:r>
              <a:rPr lang="fr-FR" sz="1400" dirty="0">
                <a:solidFill>
                  <a:srgbClr val="003399"/>
                </a:solidFill>
                <a:latin typeface="FuturaA Bk BT" pitchFamily="34" charset="0"/>
              </a:rPr>
              <a:t>(Ingénieur mécanique Nancy, voir le </a:t>
            </a:r>
            <a:r>
              <a:rPr lang="fr-FR" sz="1400" b="1" dirty="0">
                <a:solidFill>
                  <a:srgbClr val="003399"/>
                </a:solidFill>
                <a:latin typeface="FuturaA Bk BT" pitchFamily="34" charset="0"/>
              </a:rPr>
              <a:t>BLOG SOGREAH</a:t>
            </a:r>
            <a:r>
              <a:rPr lang="fr-FR" sz="1400" dirty="0">
                <a:solidFill>
                  <a:srgbClr val="003399"/>
                </a:solidFill>
                <a:latin typeface="FuturaA Bk BT" pitchFamily="34" charset="0"/>
              </a:rPr>
              <a:t>)</a:t>
            </a:r>
            <a:endParaRPr lang="fr-FR" sz="1400" dirty="0">
              <a:latin typeface="FuturaA Bk BT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B915132-8574-10F5-5D32-AC99085F5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59" y="1680484"/>
            <a:ext cx="4435506" cy="92333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3399"/>
                </a:solidFill>
                <a:latin typeface="FuturaA Bk BT" pitchFamily="34" charset="0"/>
              </a:rPr>
              <a:t>+ </a:t>
            </a:r>
            <a:r>
              <a:rPr lang="fr-FR" b="1" dirty="0">
                <a:solidFill>
                  <a:srgbClr val="003399"/>
                </a:solidFill>
                <a:latin typeface="FuturaA Bk BT" pitchFamily="34" charset="0"/>
              </a:rPr>
              <a:t>thèse</a:t>
            </a:r>
            <a:r>
              <a:rPr lang="fr-FR" dirty="0">
                <a:solidFill>
                  <a:srgbClr val="003399"/>
                </a:solidFill>
                <a:latin typeface="FuturaA Bk BT" pitchFamily="34" charset="0"/>
              </a:rPr>
              <a:t> </a:t>
            </a:r>
            <a:r>
              <a:rPr lang="fr-FR" b="1" dirty="0">
                <a:solidFill>
                  <a:srgbClr val="003399"/>
                </a:solidFill>
                <a:latin typeface="FuturaA Bk BT" pitchFamily="34" charset="0"/>
              </a:rPr>
              <a:t>1</a:t>
            </a:r>
            <a:r>
              <a:rPr lang="fr-FR" dirty="0">
                <a:solidFill>
                  <a:srgbClr val="003399"/>
                </a:solidFill>
                <a:latin typeface="FuturaA Bk BT" pitchFamily="34" charset="0"/>
              </a:rPr>
              <a:t> en </a:t>
            </a:r>
            <a:r>
              <a:rPr lang="fr-FR" dirty="0">
                <a:solidFill>
                  <a:srgbClr val="003399"/>
                </a:solidFill>
                <a:highlight>
                  <a:srgbClr val="FFFF00"/>
                </a:highlight>
                <a:latin typeface="FuturaA Bk BT" pitchFamily="34" charset="0"/>
              </a:rPr>
              <a:t>mécanique des fluides </a:t>
            </a:r>
            <a:r>
              <a:rPr lang="fr-FR" dirty="0">
                <a:solidFill>
                  <a:srgbClr val="003399"/>
                </a:solidFill>
                <a:latin typeface="FuturaA Bk BT" pitchFamily="34" charset="0"/>
              </a:rPr>
              <a:t>(turbines) ET </a:t>
            </a:r>
            <a:r>
              <a:rPr lang="fr-FR" b="1" dirty="0">
                <a:solidFill>
                  <a:srgbClr val="003399"/>
                </a:solidFill>
                <a:latin typeface="FuturaA Bk BT" pitchFamily="34" charset="0"/>
              </a:rPr>
              <a:t>PROF à l’INPG </a:t>
            </a:r>
            <a:r>
              <a:rPr lang="fr-FR" dirty="0">
                <a:solidFill>
                  <a:srgbClr val="003399"/>
                </a:solidFill>
                <a:latin typeface="FuturaA Bk BT" pitchFamily="34" charset="0"/>
              </a:rPr>
              <a:t>(machines hydrauliques)</a:t>
            </a:r>
            <a:endParaRPr lang="fr-FR" dirty="0">
              <a:latin typeface="FuturaA Bk BT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A900489-F09D-DDEE-444F-6BB87CA51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843" y="5690532"/>
            <a:ext cx="4259513" cy="5847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>
                <a:solidFill>
                  <a:srgbClr val="003399"/>
                </a:solidFill>
                <a:latin typeface="FuturaA Bk BT" pitchFamily="34" charset="0"/>
              </a:rPr>
              <a:t>(succès futur pour les dessins de THIBAULT, digne héritier du Dr VADOT).</a:t>
            </a:r>
            <a:endParaRPr lang="fr-FR" sz="1600" b="1" dirty="0">
              <a:latin typeface="Futura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9" grpId="0" animBg="1" autoUpdateAnimBg="0"/>
      <p:bldP spid="10" grpId="0" animBg="1" autoUpdateAnimBg="0"/>
      <p:bldP spid="11" grpId="0" animBg="1" autoUpdateAnimBg="0"/>
      <p:bldP spid="2" grpId="0" animBg="1" autoUpdateAnimBg="0"/>
      <p:bldP spid="4" grpId="0" animBg="1" autoUpdateAnimBg="0"/>
      <p:bldP spid="5" grpId="0" animBg="1" autoUpdateAnimBg="0"/>
    </p:bldLst>
  </p:timing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5022</TotalTime>
  <Words>428</Words>
  <Application>Microsoft Macintosh PowerPoint</Application>
  <PresentationFormat>Grand écran</PresentationFormat>
  <Paragraphs>51</Paragraphs>
  <Slides>10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FuturaA Bk BT</vt:lpstr>
      <vt:lpstr>Tw Cen MT</vt:lpstr>
      <vt:lpstr>Ronds dans l’eau</vt:lpstr>
      <vt:lpstr>Document</vt:lpstr>
      <vt:lpstr>Assemblée Générale ordiNAIRE  DU 14 FEVRIER 2025</vt:lpstr>
      <vt:lpstr>DéroulEMENT DE l’ASSEMBLée</vt:lpstr>
      <vt:lpstr>RAPPORT d’activités de l’année 2024</vt:lpstr>
      <vt:lpstr>Et EN 2024, L’HORIZON Chasse le passé…</vt:lpstr>
      <vt:lpstr>Présentation PowerPoint</vt:lpstr>
      <vt:lpstr>Présentation PowerPoint</vt:lpstr>
      <vt:lpstr>PERSPECTIVES POUR L’ANNée 2025</vt:lpstr>
      <vt:lpstr>APHID  Association pour le Patrimoine et l’Histoire de l’Industrie en Dauphiné</vt:lpstr>
      <vt:lpstr>Présentation PowerPoint</vt:lpstr>
      <vt:lpstr>PERSPECTIVES POUR L’ANNée 2025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Extraordinaire du 19 octobre 2023</dc:title>
  <dc:creator>Microsoft Office User</dc:creator>
  <cp:lastModifiedBy>Microsoft Office User</cp:lastModifiedBy>
  <cp:revision>33</cp:revision>
  <cp:lastPrinted>2025-02-10T17:37:13Z</cp:lastPrinted>
  <dcterms:created xsi:type="dcterms:W3CDTF">2023-10-15T07:32:17Z</dcterms:created>
  <dcterms:modified xsi:type="dcterms:W3CDTF">2025-02-12T17:52:49Z</dcterms:modified>
</cp:coreProperties>
</file>